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9900"/>
    <a:srgbClr val="66CCFF"/>
    <a:srgbClr val="E7A647"/>
    <a:srgbClr val="BBA873"/>
    <a:srgbClr val="FFCCFF"/>
    <a:srgbClr val="660033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206" autoAdjust="0"/>
  </p:normalViewPr>
  <p:slideViewPr>
    <p:cSldViewPr>
      <p:cViewPr varScale="1">
        <p:scale>
          <a:sx n="71" d="100"/>
          <a:sy n="71" d="100"/>
        </p:scale>
        <p:origin x="1734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4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4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93E156C-E53A-4201-82D6-BC6033DA44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4058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4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606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4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233A091-A2BE-4D47-8BEA-D5D4CE4FDA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8606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E11B6-AF22-460B-8EA1-B0903839EF08}" type="slidenum">
              <a:rPr lang="en-US" altLang="ja-JP" smtClean="0">
                <a:ea typeface="ＭＳ Ｐゴシック" charset="-128"/>
              </a:rPr>
              <a:pPr/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488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8163" y="2144713"/>
            <a:ext cx="5334000" cy="1558925"/>
          </a:xfrm>
          <a:effectLst>
            <a:outerShdw dist="35921" dir="2700000" algn="ctr" rotWithShape="0">
              <a:schemeClr val="bg1">
                <a:alpha val="50000"/>
              </a:schemeClr>
            </a:outerShdw>
          </a:effectLst>
        </p:spPr>
        <p:txBody>
          <a:bodyPr/>
          <a:lstStyle>
            <a:lvl1pPr>
              <a:defRPr sz="4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8163" y="4224338"/>
            <a:ext cx="4386262" cy="3536950"/>
          </a:xfrm>
          <a:effectLst>
            <a:outerShdw dist="17961" dir="2700000" algn="ctr" rotWithShape="0">
              <a:schemeClr val="bg1"/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33550" y="9009063"/>
            <a:ext cx="1347788" cy="688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30563" y="9020175"/>
            <a:ext cx="1793875" cy="688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173663" y="9020175"/>
            <a:ext cx="1246187" cy="688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6AD9F-924D-4588-94DC-5E10534318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04F4A-FA13-410F-8403-3AB951B9F3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775200" y="1520825"/>
            <a:ext cx="1344613" cy="68643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38188" y="1520825"/>
            <a:ext cx="3884612" cy="68643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B47D-E31A-4F3F-AF5A-3CA68A0FBF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38188" y="1520825"/>
            <a:ext cx="5381625" cy="68643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EF1C6-9740-4F32-86C1-9769658038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058B0-DE35-4748-9B59-80BB22655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7BA65-5050-41DF-B2BC-17C5E6F325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38188" y="3184525"/>
            <a:ext cx="2614612" cy="5200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3184525"/>
            <a:ext cx="2614613" cy="5200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6D09-5A05-47C5-94D1-F359D2ED8F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9AE2B-BC51-430E-B2CE-CA11FF23AB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27142-A54C-4FDB-97A8-E99F13B1F8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D376B-AAAE-4DE4-A605-B52E79F94E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F71AA-3CE8-4C36-B945-8EA32C8971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5A63F-91C9-4E5D-BEA1-70CFC10578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1520825"/>
            <a:ext cx="4535487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8188" y="3184525"/>
            <a:ext cx="538162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30300" y="9009063"/>
            <a:ext cx="1401763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9966FF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0488" y="9020175"/>
            <a:ext cx="219392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9966FF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9663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66FF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A4863631-EBB7-4A5F-B7A9-EA9583A356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rgbClr val="33CC33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3200">
          <a:solidFill>
            <a:srgbClr val="E7A64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800">
          <a:solidFill>
            <a:srgbClr val="E7A64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400">
          <a:solidFill>
            <a:srgbClr val="E7A64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rgbClr val="E7A64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rgbClr val="E7A64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rgbClr val="E7A64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rgbClr val="E7A64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rgbClr val="E7A64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rgbClr val="E7A647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12"/>
          <p:cNvSpPr>
            <a:spLocks noChangeArrowheads="1"/>
          </p:cNvSpPr>
          <p:nvPr/>
        </p:nvSpPr>
        <p:spPr bwMode="auto">
          <a:xfrm>
            <a:off x="3212976" y="7401272"/>
            <a:ext cx="3528392" cy="2232248"/>
          </a:xfrm>
          <a:prstGeom prst="roundRect">
            <a:avLst>
              <a:gd name="adj" fmla="val 16667"/>
            </a:avLst>
          </a:prstGeom>
          <a:noFill/>
          <a:ln w="57150" cmpd="thinThick">
            <a:solidFill>
              <a:srgbClr val="99CC00"/>
            </a:solidFill>
            <a:round/>
            <a:headEnd/>
            <a:tailEnd/>
          </a:ln>
        </p:spPr>
        <p:txBody>
          <a:bodyPr wrap="none" lIns="91428" tIns="45714" rIns="91428" bIns="45714" anchor="ctr"/>
          <a:lstStyle/>
          <a:p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問い合わせ・申し込み先</a:t>
            </a:r>
            <a:r>
              <a:rPr lang="en-US" altLang="ja-JP" b="1" dirty="0" smtClean="0"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en-US" altLang="ja-JP" sz="20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兵庫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県立淡路景観園芸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学校  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普及指導課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担当：根来・上村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656-1726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兵庫県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淡路市野島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常盤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954-2</a:t>
            </a:r>
          </a:p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TEL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0799-82-3455(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直通）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FAX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0799-82-3124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E-mail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alpha@awaji.ac.jp 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32656" y="2648744"/>
            <a:ext cx="61938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高齢・障害・疾患などの理由で支援を必要としている人に，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植物や植物のある環境・園芸作業などを通して，意欲や自信の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回復，生活の質の維持・向上などを目的として行う療法です。</a:t>
            </a:r>
            <a:endParaRPr lang="ja-JP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98748" y="3565684"/>
            <a:ext cx="3265760" cy="37920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ja-JP" sz="2000" b="1" dirty="0" smtClean="0"/>
              <a:t>園芸</a:t>
            </a:r>
            <a:r>
              <a:rPr lang="ja-JP" altLang="en-US" sz="2000" b="1" dirty="0" smtClean="0"/>
              <a:t>療法</a:t>
            </a:r>
            <a:r>
              <a:rPr lang="en-US" altLang="ja-JP" sz="2000" b="1" dirty="0" smtClean="0"/>
              <a:t>5</a:t>
            </a:r>
            <a:r>
              <a:rPr lang="ja-JP" altLang="en-US" sz="2000" b="1" dirty="0" err="1" smtClean="0"/>
              <a:t>つの</a:t>
            </a:r>
            <a:r>
              <a:rPr lang="ja-JP" altLang="en-US" sz="2000" b="1" dirty="0" smtClean="0"/>
              <a:t>癒しの要素</a:t>
            </a:r>
            <a:endParaRPr kumimoji="1"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260648" y="2216696"/>
            <a:ext cx="2160240" cy="36004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latin typeface="HG丸ｺﾞｼｯｸM-PRO" pitchFamily="50" charset="-128"/>
                <a:ea typeface="HG丸ｺﾞｼｯｸM-PRO" pitchFamily="50" charset="-128"/>
              </a:rPr>
              <a:t>園芸療法とは</a:t>
            </a:r>
            <a:r>
              <a:rPr lang="en-US" altLang="ja-JP" sz="2000" b="1" dirty="0" smtClean="0"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kumimoji="1" lang="ja-JP" altLang="en-US" sz="20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332656" y="6753200"/>
            <a:ext cx="59058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対象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者の能力に合わせた園芸療法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プログラムを継続的に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立案・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提供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いたします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ja-JP" altLang="en-US" sz="20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60648" y="920552"/>
            <a:ext cx="1359768" cy="36004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latin typeface="HG丸ｺﾞｼｯｸM-PRO" pitchFamily="50" charset="-128"/>
                <a:ea typeface="HG丸ｺﾞｼｯｸM-PRO" pitchFamily="50" charset="-128"/>
              </a:rPr>
              <a:t>事業内容</a:t>
            </a:r>
            <a:endParaRPr kumimoji="1" lang="ja-JP" altLang="en-US" sz="20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331492" y="1280592"/>
            <a:ext cx="6526508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ja-JP" altLang="en-US" sz="1400" kern="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兵庫県では，園芸療法の普及促進と定着を目的として，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施設側で園芸療法を実施することによって生じた経費の一部を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補助する事業を行っています。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0648" y="128464"/>
            <a:ext cx="63594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ea"/>
                <a:ea typeface="+mj-ea"/>
              </a:rPr>
              <a:t>園芸療法定着促進助成事業</a:t>
            </a:r>
            <a:endParaRPr kumimoji="1" lang="ja-JP" alt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60648" y="6393160"/>
            <a:ext cx="1728192" cy="36004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園芸療法士は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332656" y="3944888"/>
            <a:ext cx="65253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u="sng" dirty="0" smtClean="0">
                <a:latin typeface="HG丸ｺﾞｼｯｸM-PRO" pitchFamily="50" charset="-128"/>
                <a:ea typeface="HG丸ｺﾞｼｯｸM-PRO" pitchFamily="50" charset="-128"/>
              </a:rPr>
              <a:t>①緑の空間が人を癒す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ストレス軽減・痛みの軽減・運動機会創出など。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ja-JP" sz="1600" u="sng" dirty="0" smtClean="0">
                <a:latin typeface="HG丸ｺﾞｼｯｸM-PRO" pitchFamily="50" charset="-128"/>
                <a:ea typeface="HG丸ｺﾞｼｯｸM-PRO" pitchFamily="50" charset="-128"/>
              </a:rPr>
              <a:t>②植物が人を癒す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  　　 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色彩・形などの視覚、香り、触り心地、味覚、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                                              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自然界の音など五感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への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刺激がもたらす快感情醸成、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                                              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ストレス軽減など。</a:t>
            </a:r>
          </a:p>
          <a:p>
            <a:r>
              <a:rPr lang="ja-JP" altLang="ja-JP" sz="1600" u="sng" dirty="0" smtClean="0">
                <a:latin typeface="HG丸ｺﾞｼｯｸM-PRO" pitchFamily="50" charset="-128"/>
                <a:ea typeface="HG丸ｺﾞｼｯｸM-PRO" pitchFamily="50" charset="-128"/>
              </a:rPr>
              <a:t>③栽培が人を癒す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　  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運動による基礎体力維持・認知機能向上など。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                           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         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活動の種類が豊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富で疾患や障害に適した活動を提供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可能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</a:p>
          <a:p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   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植物の成長という成果が、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生活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意欲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を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向上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 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日々の作業が生活リズムを整え、役割や責任感を生む。</a:t>
            </a:r>
          </a:p>
          <a:p>
            <a:r>
              <a:rPr lang="ja-JP" altLang="ja-JP" sz="1600" u="sng" dirty="0" smtClean="0">
                <a:latin typeface="HG丸ｺﾞｼｯｸM-PRO" pitchFamily="50" charset="-128"/>
                <a:ea typeface="HG丸ｺﾞｼｯｸM-PRO" pitchFamily="50" charset="-128"/>
              </a:rPr>
              <a:t>④創造活動が人を癒す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創造力・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自己表現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力養成。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人に認められる機会が生まれる。</a:t>
            </a:r>
          </a:p>
          <a:p>
            <a:r>
              <a:rPr lang="ja-JP" altLang="ja-JP" sz="1600" u="sng" dirty="0" smtClean="0">
                <a:latin typeface="HG丸ｺﾞｼｯｸM-PRO" pitchFamily="50" charset="-128"/>
                <a:ea typeface="HG丸ｺﾞｼｯｸM-PRO" pitchFamily="50" charset="-128"/>
              </a:rPr>
              <a:t>⑤人が人を癒す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　　 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共通の話題が増え人と関わりやすい。仲間ができるなど。</a:t>
            </a:r>
          </a:p>
        </p:txBody>
      </p:sp>
      <p:sp>
        <p:nvSpPr>
          <p:cNvPr id="13" name="額縁 12"/>
          <p:cNvSpPr/>
          <p:nvPr/>
        </p:nvSpPr>
        <p:spPr>
          <a:xfrm>
            <a:off x="288032" y="7545288"/>
            <a:ext cx="2852936" cy="1873793"/>
          </a:xfrm>
          <a:prstGeom prst="bevel">
            <a:avLst>
              <a:gd name="adj" fmla="val 7241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【NEW】</a:t>
            </a: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29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年度より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お試し園芸療法体験事業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』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がスタートしました。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まずは体験してみたいという方は左記にお問い合わせください。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ja-JP" altLang="en-US" sz="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デザインの設定">
  <a:themeElements>
    <a:clrScheme name="2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デザインの設定">
      <a:majorFont>
        <a:latin typeface="HG丸ｺﾞｼｯｸM-PRO"/>
        <a:ea typeface="HG丸ｺﾞｼｯｸM-PRO"/>
        <a:cs typeface=""/>
      </a:majorFont>
      <a:minorFont>
        <a:latin typeface="HG丸ｺﾞｼｯｸM-PRO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92D050"/>
          </a:solidFill>
        </a:ln>
      </a:spPr>
      <a:bodyPr rtlCol="0" anchor="ctr"/>
      <a:lstStyle>
        <a:defPPr algn="ctr">
          <a:defRPr b="1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</a:objectDefaults>
  <a:extraClrSchemeLst>
    <a:extraClrScheme>
      <a:clrScheme name="2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66</Words>
  <Application>Microsoft Office PowerPoint</Application>
  <PresentationFormat>A4 210 x 297 mm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ＭＳ Ｐ明朝</vt:lpstr>
      <vt:lpstr>Arial</vt:lpstr>
      <vt:lpstr>2_デザインの設定</vt:lpstr>
      <vt:lpstr>PowerPoint プレゼンテーション</vt:lpstr>
    </vt:vector>
  </TitlesOfParts>
  <Company>兵庫県立淡路景観園芸学校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asahi_ueji</dc:creator>
  <cp:lastModifiedBy>fumie_negoro</cp:lastModifiedBy>
  <cp:revision>176</cp:revision>
  <cp:lastPrinted>2012-05-18T00:58:54Z</cp:lastPrinted>
  <dcterms:created xsi:type="dcterms:W3CDTF">2010-01-07T04:49:36Z</dcterms:created>
  <dcterms:modified xsi:type="dcterms:W3CDTF">2017-05-08T06:57:38Z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TC010978091041</vt:lpwstr>
  </property>
</Properties>
</file>